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7c91afd1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7c91afd1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e69c13ce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e69c13c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7c91afd1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7c91afd1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f7c91afd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f7c91afd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7c91afd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7c91afd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7c91afd1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7c91afd1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7c97e731d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7c97e731d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7c91afd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7c91afd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7c91afd1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7c91afd1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7c91afd1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7c91afd1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7c91afd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7c91afd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DECDB"/>
            </a:gs>
            <a:gs pos="0">
              <a:srgbClr val="F7CB9F"/>
            </a:gs>
            <a:gs pos="5000">
              <a:srgbClr val="FBE5CF"/>
            </a:gs>
            <a:gs pos="9000">
              <a:srgbClr val="FDF2E7"/>
            </a:gs>
            <a:gs pos="13000">
              <a:srgbClr val="FEF9F3"/>
            </a:gs>
            <a:gs pos="17000">
              <a:srgbClr val="FFFCF9"/>
            </a:gs>
            <a:gs pos="20000">
              <a:srgbClr val="FFFEFC"/>
            </a:gs>
            <a:gs pos="24000">
              <a:srgbClr val="FFFFFE"/>
            </a:gs>
            <a:gs pos="29000">
              <a:srgbClr val="FFFFFF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9.jp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8000"/>
          </a:blip>
          <a:srcRect b="-290" l="9780" r="5973" t="0"/>
          <a:stretch/>
        </p:blipFill>
        <p:spPr>
          <a:xfrm rot="-5400000">
            <a:off x="1888201" y="-2101100"/>
            <a:ext cx="5221924" cy="928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Recipe </a:t>
            </a:r>
            <a:r>
              <a:rPr lang="en">
                <a:highlight>
                  <a:schemeClr val="lt1"/>
                </a:highlight>
              </a:rPr>
              <a:t>Recommendation</a:t>
            </a:r>
            <a:r>
              <a:rPr lang="en">
                <a:highlight>
                  <a:schemeClr val="lt1"/>
                </a:highlight>
              </a:rPr>
              <a:t> System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959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Amari Parris, Parth Malik, Yaseen Ellison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System + Clustering 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317225" y="572700"/>
            <a:ext cx="82227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- </a:t>
            </a:r>
            <a:r>
              <a:rPr b="1" lang="en" sz="1300">
                <a:solidFill>
                  <a:srgbClr val="000000"/>
                </a:solidFill>
              </a:rPr>
              <a:t>Fuzzy Words Edit Distance</a:t>
            </a:r>
            <a:r>
              <a:rPr b="1" lang="en" sz="1300">
                <a:solidFill>
                  <a:srgbClr val="000000"/>
                </a:solidFill>
              </a:rPr>
              <a:t>:</a:t>
            </a:r>
            <a:r>
              <a:rPr lang="en" sz="13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Map input strings to ingredients in our ingredients set.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- </a:t>
            </a:r>
            <a:r>
              <a:rPr b="1" lang="en" sz="1300">
                <a:solidFill>
                  <a:srgbClr val="000000"/>
                </a:solidFill>
              </a:rPr>
              <a:t>Implemented Clustering into Filtering:</a:t>
            </a:r>
            <a:r>
              <a:rPr lang="en" sz="13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</a:rPr>
              <a:t>uisine style </a:t>
            </a:r>
            <a:r>
              <a:rPr lang="en" sz="1200">
                <a:solidFill>
                  <a:srgbClr val="000000"/>
                </a:solidFill>
              </a:rPr>
              <a:t>c</a:t>
            </a:r>
            <a:r>
              <a:rPr lang="en" sz="1200">
                <a:solidFill>
                  <a:srgbClr val="000000"/>
                </a:solidFill>
              </a:rPr>
              <a:t>oncentration calculated per cluster to rank recommendations according to user style preference.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25185" l="6574" r="6461" t="4796"/>
          <a:stretch/>
        </p:blipFill>
        <p:spPr>
          <a:xfrm>
            <a:off x="393425" y="2101500"/>
            <a:ext cx="3514669" cy="28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5227"/>
            <a:ext cx="3967799" cy="354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317225" y="1605150"/>
            <a:ext cx="3704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Ex. If I choose mexican as my taste of choice, the recommender identifies the  levels of “mexicanness” in each cluster that my recipes belong to and ranks them accordingly.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System Grading &amp; Performance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6294000" y="1996125"/>
            <a:ext cx="28500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High precision suggest recommendation system is successful in producing recipes that meet the users preferred taste in most cases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relatively low recall suggest more relevant results are available that are not being captured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More Cuisine/style specific evaluation is needed</a:t>
            </a:r>
            <a:endParaRPr b="1"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 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119800" y="623025"/>
            <a:ext cx="7142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Ground truths</a:t>
            </a:r>
            <a:r>
              <a:rPr lang="en" sz="1200">
                <a:solidFill>
                  <a:schemeClr val="dk1"/>
                </a:solidFill>
              </a:rPr>
              <a:t> are determined based on the criteria that a recommended recipe is considered relevant if it meets the following conditions: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Cuisine Match</a:t>
            </a:r>
            <a:r>
              <a:rPr lang="en" sz="1200">
                <a:solidFill>
                  <a:schemeClr val="dk1"/>
                </a:solidFill>
              </a:rPr>
              <a:t>: The recipe belongs to the specified cuisine style (e.g., Italian, French, etc.).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Ingredient Match</a:t>
            </a:r>
            <a:r>
              <a:rPr lang="en" sz="1200">
                <a:solidFill>
                  <a:schemeClr val="dk1"/>
                </a:solidFill>
              </a:rPr>
              <a:t>: The recipe contains at least two ingredients that were included in the user's input list.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2116275"/>
            <a:ext cx="4289926" cy="23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00" y="2206125"/>
            <a:ext cx="1692600" cy="20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0">
              <a:srgbClr val="FDECDA"/>
            </a:gs>
            <a:gs pos="4000">
              <a:srgbClr val="FEF2E6"/>
            </a:gs>
            <a:gs pos="9000">
              <a:srgbClr val="FFF9F3"/>
            </a:gs>
            <a:gs pos="16000">
              <a:srgbClr val="FFFCF9"/>
            </a:gs>
            <a:gs pos="36000">
              <a:srgbClr val="FFFEFC"/>
            </a:gs>
            <a:gs pos="50000">
              <a:schemeClr val="lt1"/>
            </a:gs>
            <a:gs pos="83000">
              <a:srgbClr val="FFFCF9"/>
            </a:gs>
            <a:gs pos="90000">
              <a:srgbClr val="FFF9F3"/>
            </a:gs>
            <a:gs pos="95000">
              <a:srgbClr val="FEF2E6"/>
            </a:gs>
            <a:gs pos="100000">
              <a:srgbClr val="FCE5CD"/>
            </a:gs>
            <a:gs pos="100000">
              <a:srgbClr val="FCE5CD"/>
            </a:gs>
          </a:gsLst>
          <a:lin ang="5400012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813075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Historic User Data:</a:t>
            </a:r>
            <a:r>
              <a:rPr lang="en">
                <a:solidFill>
                  <a:schemeClr val="dk1"/>
                </a:solidFill>
              </a:rPr>
              <a:t> incorporate user ratings/ existing taste to make better personalized recs.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Unified Ingredient Representation:</a:t>
            </a:r>
            <a:r>
              <a:rPr lang="en">
                <a:solidFill>
                  <a:schemeClr val="dk1"/>
                </a:solidFill>
              </a:rPr>
              <a:t>Develop a more sophisticated ingredient normalization process to handle variations more effectively ('sugar' vs. 'granulated sugar')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Ingredient Synonym Mapping: </a:t>
            </a:r>
            <a:r>
              <a:rPr lang="en">
                <a:solidFill>
                  <a:schemeClr val="dk1"/>
                </a:solidFill>
              </a:rPr>
              <a:t>Implement a comprehensive synonym mapper to group similar tasting ingredients, enhancing the system's understanding of flavor profiles and recipe substitution possibilities."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Broader Ingredient and Recipe Database: </a:t>
            </a:r>
            <a:r>
              <a:rPr lang="en">
                <a:solidFill>
                  <a:srgbClr val="000000"/>
                </a:solidFill>
              </a:rPr>
              <a:t>Expand the dataset to include a wider range of recipes and ingredients from various global cuisines, increasing the diversity and appeal of the recipe recommendations.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4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 and System Improvements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81300" y="687875"/>
            <a:ext cx="86646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As a Data Science Team within a Culinary Discovery Platform, our mission is to enhance the digital culinary experience by navigating the vast landscape of online recipes. We aim to develop a system that intelligently </a:t>
            </a:r>
            <a:r>
              <a:rPr lang="en" sz="1400" u="sng">
                <a:solidFill>
                  <a:schemeClr val="dk1"/>
                </a:solidFill>
              </a:rPr>
              <a:t>categorizes recipes based on their ingredient profiles and culinary styles, enabling users to explore new dishes that align with their taste</a:t>
            </a:r>
            <a:r>
              <a:rPr lang="en" sz="1400">
                <a:solidFill>
                  <a:schemeClr val="dk1"/>
                </a:solidFill>
              </a:rPr>
              <a:t> based on whatever they have on hand.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195700" y="2204075"/>
            <a:ext cx="6667500" cy="2318400"/>
          </a:xfrm>
          <a:prstGeom prst="roundRect">
            <a:avLst>
              <a:gd fmla="val 375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952500" endA="0" endPos="30000" fadeDir="5400012" kx="0" rotWithShape="0" algn="bl" stA="1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6271133" y="4067327"/>
            <a:ext cx="11319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User Tastes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681771" y="3088508"/>
            <a:ext cx="407700" cy="369300"/>
          </a:xfrm>
          <a:prstGeom prst="mathPlus">
            <a:avLst>
              <a:gd fmla="val 23520" name="adj1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815" y="2814063"/>
            <a:ext cx="800523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081094" y="4067310"/>
            <a:ext cx="1419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35">
                <a:solidFill>
                  <a:srgbClr val="595959"/>
                </a:solidFill>
              </a:rPr>
              <a:t>Ingredient Types</a:t>
            </a:r>
            <a:endParaRPr sz="1235">
              <a:solidFill>
                <a:srgbClr val="595959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057" y="2664166"/>
            <a:ext cx="1779074" cy="121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3535378" y="3088508"/>
            <a:ext cx="407700" cy="369300"/>
          </a:xfrm>
          <a:prstGeom prst="mathPlus">
            <a:avLst>
              <a:gd fmla="val 23520" name="adj1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798131" y="4067310"/>
            <a:ext cx="1419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35">
                <a:solidFill>
                  <a:srgbClr val="595959"/>
                </a:solidFill>
              </a:rPr>
              <a:t>Cuisine </a:t>
            </a:r>
            <a:r>
              <a:rPr lang="en" sz="1235">
                <a:solidFill>
                  <a:srgbClr val="595959"/>
                </a:solidFill>
              </a:rPr>
              <a:t> Types</a:t>
            </a:r>
            <a:endParaRPr sz="1235">
              <a:solidFill>
                <a:srgbClr val="595959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670" y="2603108"/>
            <a:ext cx="1613493" cy="134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797825"/>
            <a:ext cx="85206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Advanced Insights and Analytics:</a:t>
            </a:r>
            <a:r>
              <a:rPr lang="en" sz="1400">
                <a:solidFill>
                  <a:schemeClr val="dk1"/>
                </a:solidFill>
              </a:rPr>
              <a:t> Undertake an analysis of ingredient co-occurrence within the clusters to pinpoint distinctive combinations that typify particular cuisines and/or reflect emerging dietary trends.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Recommender System:</a:t>
            </a:r>
            <a:r>
              <a:rPr lang="en" sz="1400">
                <a:solidFill>
                  <a:schemeClr val="dk1"/>
                </a:solidFill>
              </a:rPr>
              <a:t> Craft a content-based filtering mechanism that suggests recipes to users by drawing parallels in ingredients, cooking methodologies, and individual preferences. This recommendation engine will </a:t>
            </a:r>
            <a:r>
              <a:rPr b="1" lang="en" sz="1400">
                <a:solidFill>
                  <a:schemeClr val="dk1"/>
                </a:solidFill>
              </a:rPr>
              <a:t>leverage the clusters formulated through unsupervised learning techniques to deliver tailored suggestions.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Approach: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25" y="3224213"/>
            <a:ext cx="2649325" cy="15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6542874" y="3709758"/>
            <a:ext cx="304800" cy="318300"/>
          </a:xfrm>
          <a:prstGeom prst="mathPlus">
            <a:avLst>
              <a:gd fmla="val 23520" name="adj1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03350" y="4461175"/>
            <a:ext cx="1480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Advanced Insights and Analytics</a:t>
            </a:r>
            <a:endParaRPr sz="1100">
              <a:solidFill>
                <a:srgbClr val="595959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11079" r="46141" t="0"/>
          <a:stretch/>
        </p:blipFill>
        <p:spPr>
          <a:xfrm>
            <a:off x="4712276" y="3116613"/>
            <a:ext cx="1571575" cy="13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6700" y="3132471"/>
            <a:ext cx="1480500" cy="147286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7307112" y="4461175"/>
            <a:ext cx="1280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100">
                <a:solidFill>
                  <a:schemeClr val="dk1"/>
                </a:solidFill>
              </a:rPr>
              <a:t>Recommender System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633175"/>
            <a:ext cx="4191900" cy="24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290">
                <a:solidFill>
                  <a:srgbClr val="000000"/>
                </a:solidFill>
              </a:rPr>
              <a:t>Data Description: </a:t>
            </a:r>
            <a:endParaRPr b="1"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90">
                <a:solidFill>
                  <a:srgbClr val="000000"/>
                </a:solidFill>
              </a:rPr>
              <a:t>- approx. </a:t>
            </a:r>
            <a:r>
              <a:rPr lang="en" sz="1290">
                <a:solidFill>
                  <a:srgbClr val="000000"/>
                </a:solidFill>
              </a:rPr>
              <a:t>50,000 aggregated recipes, scraped from the web.</a:t>
            </a:r>
            <a:endParaRPr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90">
                <a:solidFill>
                  <a:srgbClr val="000000"/>
                </a:solidFill>
              </a:rPr>
              <a:t>- </a:t>
            </a:r>
            <a:r>
              <a:rPr lang="en" sz="1290">
                <a:solidFill>
                  <a:srgbClr val="000000"/>
                </a:solidFill>
              </a:rPr>
              <a:t>7,000 Unique Ingredients after pre-processing.</a:t>
            </a:r>
            <a:endParaRPr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90">
                <a:solidFill>
                  <a:srgbClr val="000000"/>
                </a:solidFill>
              </a:rPr>
              <a:t>- Custom Recipe Naming Function.</a:t>
            </a:r>
            <a:endParaRPr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290">
                <a:solidFill>
                  <a:srgbClr val="000000"/>
                </a:solidFill>
              </a:rPr>
              <a:t>Dataset is very sparse. Had to consider techniques that will handle well. </a:t>
            </a:r>
            <a:endParaRPr b="1"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290">
              <a:solidFill>
                <a:srgbClr val="000000"/>
              </a:solidFill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1939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Data:</a:t>
            </a:r>
            <a:endParaRPr/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808550" y="633175"/>
            <a:ext cx="3787200" cy="30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Limitations:</a:t>
            </a:r>
            <a:endParaRPr b="1">
              <a:solidFill>
                <a:srgbClr val="000000"/>
              </a:solidFill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b="1" lang="en">
                <a:solidFill>
                  <a:srgbClr val="000000"/>
                </a:solidFill>
              </a:rPr>
              <a:t>Limited number of non-numeric features</a:t>
            </a:r>
            <a:endParaRPr b="1">
              <a:solidFill>
                <a:srgbClr val="000000"/>
              </a:solidFill>
            </a:endParaRPr>
          </a:p>
          <a:p>
            <a:pPr indent="-296148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50">
                <a:solidFill>
                  <a:schemeClr val="dk1"/>
                </a:solidFill>
              </a:rPr>
              <a:t>Heavy </a:t>
            </a:r>
            <a:r>
              <a:rPr lang="en" sz="1150">
                <a:solidFill>
                  <a:schemeClr val="dk1"/>
                </a:solidFill>
              </a:rPr>
              <a:t>reliance on clustering to identify regions of interest in our dataset to drive recommendation system fine tuning.</a:t>
            </a:r>
            <a:endParaRPr sz="1150"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Char char="-"/>
            </a:pPr>
            <a:r>
              <a:rPr lang="en">
                <a:solidFill>
                  <a:srgbClr val="000000"/>
                </a:solidFill>
              </a:rPr>
              <a:t>Emphasis on creativity in recommender system logic to build </a:t>
            </a:r>
            <a:r>
              <a:rPr lang="en">
                <a:solidFill>
                  <a:srgbClr val="000000"/>
                </a:solidFill>
              </a:rPr>
              <a:t>nuance; input handling and deriving relationships from EDA to incorporate both region/style and ingredients based recommendations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50">
                <a:solidFill>
                  <a:srgbClr val="FF0000"/>
                </a:solidFill>
              </a:rPr>
              <a:t>Considered pseudo taste-profiles, but wanted to grade based on inputs and </a:t>
            </a:r>
            <a:r>
              <a:rPr lang="en" sz="1250">
                <a:solidFill>
                  <a:srgbClr val="FF0000"/>
                </a:solidFill>
              </a:rPr>
              <a:t>applicability</a:t>
            </a:r>
            <a:r>
              <a:rPr lang="en" sz="1250">
                <a:solidFill>
                  <a:srgbClr val="FF0000"/>
                </a:solidFill>
              </a:rPr>
              <a:t>.</a:t>
            </a:r>
            <a:endParaRPr sz="1250">
              <a:solidFill>
                <a:srgbClr val="FF0000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175" y="3680225"/>
            <a:ext cx="1943249" cy="13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14763" l="16066" r="17598" t="16663"/>
          <a:stretch/>
        </p:blipFill>
        <p:spPr>
          <a:xfrm>
            <a:off x="7793150" y="151775"/>
            <a:ext cx="921424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25" y="2848950"/>
            <a:ext cx="3128973" cy="218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6"/>
          <p:cNvCxnSpPr/>
          <p:nvPr/>
        </p:nvCxnSpPr>
        <p:spPr>
          <a:xfrm flipH="1" rot="10800000">
            <a:off x="524850" y="4849850"/>
            <a:ext cx="77700" cy="1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0">
              <a:srgbClr val="FDECDA"/>
            </a:gs>
            <a:gs pos="4000">
              <a:srgbClr val="FEF2E6"/>
            </a:gs>
            <a:gs pos="9000">
              <a:srgbClr val="FFF9F3"/>
            </a:gs>
            <a:gs pos="16000">
              <a:srgbClr val="FFFCF9"/>
            </a:gs>
            <a:gs pos="36000">
              <a:srgbClr val="FFFEFC"/>
            </a:gs>
            <a:gs pos="50000">
              <a:schemeClr val="lt1"/>
            </a:gs>
            <a:gs pos="83000">
              <a:srgbClr val="FFFCF9"/>
            </a:gs>
            <a:gs pos="90000">
              <a:srgbClr val="FFF9F3"/>
            </a:gs>
            <a:gs pos="95000">
              <a:srgbClr val="FEF2E6"/>
            </a:gs>
            <a:gs pos="100000">
              <a:srgbClr val="FCE5CD"/>
            </a:gs>
            <a:gs pos="100000">
              <a:srgbClr val="FCE5CD"/>
            </a:gs>
          </a:gsLst>
          <a:lin ang="5400012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74900" y="-50675"/>
            <a:ext cx="38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Infrastructure:</a:t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3577448" y="647349"/>
            <a:ext cx="1001100" cy="2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Preprocessing</a:t>
            </a:r>
            <a:endParaRPr sz="900"/>
          </a:p>
        </p:txBody>
      </p:sp>
      <p:sp>
        <p:nvSpPr>
          <p:cNvPr id="101" name="Google Shape;101;p17"/>
          <p:cNvSpPr/>
          <p:nvPr/>
        </p:nvSpPr>
        <p:spPr>
          <a:xfrm>
            <a:off x="3577448" y="1153087"/>
            <a:ext cx="1001100" cy="2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Feature Extraction</a:t>
            </a:r>
            <a:endParaRPr sz="900"/>
          </a:p>
        </p:txBody>
      </p:sp>
      <p:sp>
        <p:nvSpPr>
          <p:cNvPr id="102" name="Google Shape;102;p17"/>
          <p:cNvSpPr/>
          <p:nvPr/>
        </p:nvSpPr>
        <p:spPr>
          <a:xfrm>
            <a:off x="3495605" y="1658824"/>
            <a:ext cx="1164927" cy="791844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Dimensionality Reduction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680625" y="2570052"/>
            <a:ext cx="9285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PCA Results</a:t>
            </a:r>
            <a:endParaRPr sz="900"/>
          </a:p>
        </p:txBody>
      </p:sp>
      <p:sp>
        <p:nvSpPr>
          <p:cNvPr id="104" name="Google Shape;104;p17"/>
          <p:cNvSpPr/>
          <p:nvPr/>
        </p:nvSpPr>
        <p:spPr>
          <a:xfrm>
            <a:off x="4534480" y="2866112"/>
            <a:ext cx="928500" cy="5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SVD Matrices</a:t>
            </a:r>
            <a:endParaRPr sz="900"/>
          </a:p>
        </p:txBody>
      </p:sp>
      <p:cxnSp>
        <p:nvCxnSpPr>
          <p:cNvPr id="105" name="Google Shape;105;p17"/>
          <p:cNvCxnSpPr>
            <a:stCxn id="102" idx="1"/>
            <a:endCxn id="103" idx="0"/>
          </p:cNvCxnSpPr>
          <p:nvPr/>
        </p:nvCxnSpPr>
        <p:spPr>
          <a:xfrm flipH="1">
            <a:off x="3144905" y="2054746"/>
            <a:ext cx="350700" cy="515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" name="Google Shape;106;p17"/>
          <p:cNvCxnSpPr>
            <a:stCxn id="102" idx="3"/>
            <a:endCxn id="104" idx="0"/>
          </p:cNvCxnSpPr>
          <p:nvPr/>
        </p:nvCxnSpPr>
        <p:spPr>
          <a:xfrm>
            <a:off x="4660532" y="2054746"/>
            <a:ext cx="338100" cy="811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7" name="Google Shape;107;p17"/>
          <p:cNvCxnSpPr>
            <a:stCxn id="100" idx="2"/>
            <a:endCxn id="101" idx="0"/>
          </p:cNvCxnSpPr>
          <p:nvPr/>
        </p:nvCxnSpPr>
        <p:spPr>
          <a:xfrm>
            <a:off x="4077998" y="945549"/>
            <a:ext cx="0" cy="2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8" name="Google Shape;108;p17"/>
          <p:cNvCxnSpPr>
            <a:stCxn id="101" idx="2"/>
            <a:endCxn id="102" idx="0"/>
          </p:cNvCxnSpPr>
          <p:nvPr/>
        </p:nvCxnSpPr>
        <p:spPr>
          <a:xfrm>
            <a:off x="4077998" y="1451287"/>
            <a:ext cx="0" cy="2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" name="Google Shape;109;p17"/>
          <p:cNvSpPr/>
          <p:nvPr/>
        </p:nvSpPr>
        <p:spPr>
          <a:xfrm>
            <a:off x="2680625" y="3170668"/>
            <a:ext cx="9285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K-Means </a:t>
            </a:r>
            <a:r>
              <a:rPr lang="en" sz="900"/>
              <a:t>Clustering</a:t>
            </a:r>
            <a:endParaRPr sz="900"/>
          </a:p>
        </p:txBody>
      </p:sp>
      <p:cxnSp>
        <p:nvCxnSpPr>
          <p:cNvPr id="110" name="Google Shape;110;p17"/>
          <p:cNvCxnSpPr>
            <a:endCxn id="109" idx="0"/>
          </p:cNvCxnSpPr>
          <p:nvPr/>
        </p:nvCxnSpPr>
        <p:spPr>
          <a:xfrm>
            <a:off x="3144875" y="3050968"/>
            <a:ext cx="0" cy="1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" name="Google Shape;111;p17"/>
          <p:cNvSpPr/>
          <p:nvPr/>
        </p:nvSpPr>
        <p:spPr>
          <a:xfrm>
            <a:off x="4416275" y="3796925"/>
            <a:ext cx="1164900" cy="5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Recipe Matches Filtered based on taste</a:t>
            </a:r>
            <a:endParaRPr sz="900"/>
          </a:p>
        </p:txBody>
      </p:sp>
      <p:sp>
        <p:nvSpPr>
          <p:cNvPr id="112" name="Google Shape;112;p17"/>
          <p:cNvSpPr/>
          <p:nvPr/>
        </p:nvSpPr>
        <p:spPr>
          <a:xfrm>
            <a:off x="2680625" y="3814034"/>
            <a:ext cx="9285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Post Clustering EDA</a:t>
            </a:r>
            <a:endParaRPr sz="900"/>
          </a:p>
        </p:txBody>
      </p:sp>
      <p:cxnSp>
        <p:nvCxnSpPr>
          <p:cNvPr id="113" name="Google Shape;113;p17"/>
          <p:cNvCxnSpPr>
            <a:stCxn id="112" idx="0"/>
          </p:cNvCxnSpPr>
          <p:nvPr/>
        </p:nvCxnSpPr>
        <p:spPr>
          <a:xfrm>
            <a:off x="3144875" y="3814034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7"/>
          <p:cNvCxnSpPr>
            <a:stCxn id="109" idx="2"/>
            <a:endCxn id="112" idx="0"/>
          </p:cNvCxnSpPr>
          <p:nvPr/>
        </p:nvCxnSpPr>
        <p:spPr>
          <a:xfrm>
            <a:off x="3144875" y="3651868"/>
            <a:ext cx="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5" name="Google Shape;115;p17"/>
          <p:cNvCxnSpPr>
            <a:stCxn id="111" idx="0"/>
            <a:endCxn id="111" idx="0"/>
          </p:cNvCxnSpPr>
          <p:nvPr/>
        </p:nvCxnSpPr>
        <p:spPr>
          <a:xfrm>
            <a:off x="4998725" y="37969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>
            <a:stCxn id="104" idx="2"/>
            <a:endCxn id="111" idx="0"/>
          </p:cNvCxnSpPr>
          <p:nvPr/>
        </p:nvCxnSpPr>
        <p:spPr>
          <a:xfrm>
            <a:off x="4998730" y="3381512"/>
            <a:ext cx="0" cy="4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" name="Google Shape;117;p17"/>
          <p:cNvCxnSpPr>
            <a:stCxn id="112" idx="3"/>
            <a:endCxn id="111" idx="1"/>
          </p:cNvCxnSpPr>
          <p:nvPr/>
        </p:nvCxnSpPr>
        <p:spPr>
          <a:xfrm>
            <a:off x="3609125" y="4054634"/>
            <a:ext cx="8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" name="Google Shape;118;p17"/>
          <p:cNvSpPr/>
          <p:nvPr/>
        </p:nvSpPr>
        <p:spPr>
          <a:xfrm>
            <a:off x="5534875" y="2857450"/>
            <a:ext cx="928500" cy="515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User-input Ingredients</a:t>
            </a:r>
            <a:endParaRPr sz="900"/>
          </a:p>
        </p:txBody>
      </p:sp>
      <p:sp>
        <p:nvSpPr>
          <p:cNvPr id="119" name="Google Shape;119;p17"/>
          <p:cNvSpPr/>
          <p:nvPr/>
        </p:nvSpPr>
        <p:spPr>
          <a:xfrm>
            <a:off x="3613796" y="4457392"/>
            <a:ext cx="928500" cy="515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User Tastes</a:t>
            </a:r>
            <a:endParaRPr sz="900"/>
          </a:p>
        </p:txBody>
      </p:sp>
      <p:cxnSp>
        <p:nvCxnSpPr>
          <p:cNvPr id="120" name="Google Shape;120;p17"/>
          <p:cNvCxnSpPr>
            <a:stCxn id="118" idx="2"/>
            <a:endCxn id="111" idx="0"/>
          </p:cNvCxnSpPr>
          <p:nvPr/>
        </p:nvCxnSpPr>
        <p:spPr>
          <a:xfrm rot="5400000">
            <a:off x="5286775" y="3084700"/>
            <a:ext cx="424200" cy="10005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7"/>
          <p:cNvCxnSpPr>
            <a:stCxn id="119" idx="0"/>
            <a:endCxn id="111" idx="1"/>
          </p:cNvCxnSpPr>
          <p:nvPr/>
        </p:nvCxnSpPr>
        <p:spPr>
          <a:xfrm rot="-5400000">
            <a:off x="4045646" y="4086892"/>
            <a:ext cx="402900" cy="338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+ K-Means: Dimension Reduction &amp; Clustering  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87550" y="572700"/>
            <a:ext cx="79440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Char char="●"/>
            </a:pPr>
            <a:r>
              <a:rPr lang="en" sz="1765">
                <a:solidFill>
                  <a:schemeClr val="dk1"/>
                </a:solidFill>
              </a:rPr>
              <a:t>1000 components at 85% explained variance </a:t>
            </a:r>
            <a:endParaRPr sz="1765">
              <a:solidFill>
                <a:schemeClr val="dk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765"/>
              <a:buChar char="●"/>
            </a:pPr>
            <a:r>
              <a:rPr lang="en" sz="1765">
                <a:solidFill>
                  <a:schemeClr val="dk1"/>
                </a:solidFill>
              </a:rPr>
              <a:t>Elbow Method &amp; Derivative of curve to determine k</a:t>
            </a:r>
            <a:endParaRPr sz="1765">
              <a:solidFill>
                <a:schemeClr val="dk1"/>
              </a:solidFill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3827"/>
          <a:stretch/>
        </p:blipFill>
        <p:spPr>
          <a:xfrm>
            <a:off x="387550" y="1472000"/>
            <a:ext cx="3654000" cy="36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40387"/>
            <a:ext cx="4105976" cy="346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0">
              <a:srgbClr val="FDECDA"/>
            </a:gs>
            <a:gs pos="4000">
              <a:srgbClr val="FEF2E6"/>
            </a:gs>
            <a:gs pos="9000">
              <a:srgbClr val="FFF9F3"/>
            </a:gs>
            <a:gs pos="16000">
              <a:srgbClr val="FFFCF9"/>
            </a:gs>
            <a:gs pos="36000">
              <a:srgbClr val="FFFEFC"/>
            </a:gs>
            <a:gs pos="50000">
              <a:schemeClr val="lt1"/>
            </a:gs>
            <a:gs pos="83000">
              <a:srgbClr val="FFFCF9"/>
            </a:gs>
            <a:gs pos="90000">
              <a:srgbClr val="FFF9F3"/>
            </a:gs>
            <a:gs pos="95000">
              <a:srgbClr val="FEF2E6"/>
            </a:gs>
            <a:gs pos="100000">
              <a:srgbClr val="FCE5CD"/>
            </a:gs>
            <a:gs pos="100000">
              <a:srgbClr val="FCE5CD"/>
            </a:gs>
          </a:gsLst>
          <a:lin ang="5400012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SVD: Rec System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262475" y="608400"/>
            <a:ext cx="34353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Given binary and sparse data Hamming Distance was used as measure of </a:t>
            </a:r>
            <a:r>
              <a:rPr lang="en" sz="1500">
                <a:solidFill>
                  <a:schemeClr val="dk1"/>
                </a:solidFill>
              </a:rPr>
              <a:t>reconstruction</a:t>
            </a:r>
            <a:r>
              <a:rPr lang="en" sz="1500">
                <a:solidFill>
                  <a:schemeClr val="dk1"/>
                </a:solidFill>
              </a:rPr>
              <a:t> error to determine the number of components in truncated SVD.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1000 components selected for recommendation system with reconstruction </a:t>
            </a:r>
            <a:r>
              <a:rPr lang="en" sz="1500">
                <a:solidFill>
                  <a:schemeClr val="dk1"/>
                </a:solidFill>
              </a:rPr>
              <a:t>error of &lt; 1%.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61214" l="0" r="0" t="0"/>
          <a:stretch/>
        </p:blipFill>
        <p:spPr>
          <a:xfrm>
            <a:off x="7027250" y="142450"/>
            <a:ext cx="1668250" cy="75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9"/>
          <p:cNvGrpSpPr/>
          <p:nvPr/>
        </p:nvGrpSpPr>
        <p:grpSpPr>
          <a:xfrm>
            <a:off x="734844" y="2474028"/>
            <a:ext cx="1948664" cy="2566168"/>
            <a:chOff x="1083025" y="1574025"/>
            <a:chExt cx="1834900" cy="2315200"/>
          </a:xfrm>
        </p:grpSpPr>
        <p:sp>
          <p:nvSpPr>
            <p:cNvPr id="138" name="Google Shape;138;p1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[100010]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1. Accept</a:t>
              </a: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 User Input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User Input must be in binary structure corresponding to ingredients in original Matrix.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1" name="Google Shape;141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2" name="Google Shape;142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19"/>
          <p:cNvGrpSpPr/>
          <p:nvPr/>
        </p:nvGrpSpPr>
        <p:grpSpPr>
          <a:xfrm>
            <a:off x="4367522" y="2473240"/>
            <a:ext cx="1948664" cy="2566168"/>
            <a:chOff x="1083025" y="1574025"/>
            <a:chExt cx="1834900" cy="2315200"/>
          </a:xfrm>
        </p:grpSpPr>
        <p:sp>
          <p:nvSpPr>
            <p:cNvPr id="145" name="Google Shape;145;p19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1248625" y="2850550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3. Calculate Similarity Scores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Calculate cosine similarity between resulting xconcept, and all recipes in U matrix.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8" name="Google Shape;148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" name="Google Shape;149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9"/>
          <p:cNvGrpSpPr/>
          <p:nvPr/>
        </p:nvGrpSpPr>
        <p:grpSpPr>
          <a:xfrm>
            <a:off x="6186905" y="2473225"/>
            <a:ext cx="1948664" cy="2566170"/>
            <a:chOff x="1083025" y="1574023"/>
            <a:chExt cx="1834900" cy="2315202"/>
          </a:xfrm>
        </p:grpSpPr>
        <p:sp>
          <p:nvSpPr>
            <p:cNvPr id="152" name="Google Shape;152;p19"/>
            <p:cNvSpPr txBox="1"/>
            <p:nvPr/>
          </p:nvSpPr>
          <p:spPr>
            <a:xfrm>
              <a:off x="1335202" y="1574023"/>
              <a:ext cx="893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Further filtering via cluster labels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4. Return Top Recipes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Select the top N recipes based on their similarity scores. These are the recipes that are most similar to user’s input.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5" name="Google Shape;155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" name="Google Shape;156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9"/>
          <p:cNvGrpSpPr/>
          <p:nvPr/>
        </p:nvGrpSpPr>
        <p:grpSpPr>
          <a:xfrm>
            <a:off x="2549645" y="2474025"/>
            <a:ext cx="1948664" cy="2566171"/>
            <a:chOff x="1083025" y="1574022"/>
            <a:chExt cx="1834900" cy="2315203"/>
          </a:xfrm>
        </p:grpSpPr>
        <p:sp>
          <p:nvSpPr>
            <p:cNvPr id="159" name="Google Shape;159;p19"/>
            <p:cNvSpPr txBox="1"/>
            <p:nvPr/>
          </p:nvSpPr>
          <p:spPr>
            <a:xfrm>
              <a:off x="1325203" y="1574022"/>
              <a:ext cx="903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xconcept= x • V 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9"/>
            <p:cNvSpPr txBox="1"/>
            <p:nvPr/>
          </p:nvSpPr>
          <p:spPr>
            <a:xfrm>
              <a:off x="1083126" y="2847425"/>
              <a:ext cx="177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2. Project Input Onto Concept Space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1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Project the binary input vector onto the latent semantic space using the V matrix ( the transpose of V</a:t>
              </a:r>
              <a:r>
                <a:rPr baseline="30000"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):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2" name="Google Shape;162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513" y="2485825"/>
            <a:ext cx="1203087" cy="3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75" y="572700"/>
            <a:ext cx="2836751" cy="1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174900" y="686425"/>
            <a:ext cx="85206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 </a:t>
            </a:r>
            <a:r>
              <a:rPr lang="en" sz="1700">
                <a:solidFill>
                  <a:schemeClr val="dk1"/>
                </a:solidFill>
              </a:rPr>
              <a:t>Sample </a:t>
            </a:r>
            <a:r>
              <a:rPr lang="en" sz="1700">
                <a:solidFill>
                  <a:schemeClr val="dk1"/>
                </a:solidFill>
              </a:rPr>
              <a:t>randomized</a:t>
            </a:r>
            <a:r>
              <a:rPr lang="en" sz="1700">
                <a:solidFill>
                  <a:schemeClr val="dk1"/>
                </a:solidFill>
              </a:rPr>
              <a:t> ‘ingredient list’.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 May not have the “essence” real recipes have.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- Further Nuance will come from how we handle our input preference in relation to our Clusters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Recommendations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 b="0" l="0" r="58314" t="21172"/>
          <a:stretch/>
        </p:blipFill>
        <p:spPr>
          <a:xfrm>
            <a:off x="7161800" y="170200"/>
            <a:ext cx="1878325" cy="131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350" y="2502850"/>
            <a:ext cx="7345127" cy="23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4162875" y="686425"/>
            <a:ext cx="23364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74E13"/>
                </a:solidFill>
              </a:rPr>
              <a:t>[10000010011000011000001001100001]</a:t>
            </a:r>
            <a:endParaRPr b="1" sz="9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</p:txBody>
      </p:sp>
      <p:cxnSp>
        <p:nvCxnSpPr>
          <p:cNvPr id="176" name="Google Shape;176;p20"/>
          <p:cNvCxnSpPr>
            <a:stCxn id="175" idx="3"/>
            <a:endCxn id="173" idx="1"/>
          </p:cNvCxnSpPr>
          <p:nvPr/>
        </p:nvCxnSpPr>
        <p:spPr>
          <a:xfrm>
            <a:off x="6499275" y="826225"/>
            <a:ext cx="66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174900" y="0"/>
            <a:ext cx="4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Clustering </a:t>
            </a:r>
            <a:r>
              <a:rPr lang="en"/>
              <a:t>Analysis</a:t>
            </a:r>
            <a:r>
              <a:rPr lang="en"/>
              <a:t> 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311700" y="657000"/>
            <a:ext cx="8494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</a:t>
            </a:r>
            <a:r>
              <a:rPr lang="en" sz="1300">
                <a:solidFill>
                  <a:schemeClr val="dk1"/>
                </a:solidFill>
              </a:rPr>
              <a:t>Cluster segmentation seemed to be based on ingredient-based differences, rather than cuisine differences.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</a:t>
            </a:r>
            <a:r>
              <a:rPr lang="en" sz="1300">
                <a:solidFill>
                  <a:schemeClr val="dk1"/>
                </a:solidFill>
              </a:rPr>
              <a:t>Some Clusters are Cuisine Dominated, some show cuisine diversity. Clusters do seem to capture “themes”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</a:t>
            </a:r>
            <a:r>
              <a:rPr lang="en" sz="1300">
                <a:solidFill>
                  <a:schemeClr val="dk1"/>
                </a:solidFill>
              </a:rPr>
              <a:t>Dominated, Mixed, Diverse. 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7697" l="11783" r="9346" t="5812"/>
          <a:stretch/>
        </p:blipFill>
        <p:spPr>
          <a:xfrm>
            <a:off x="129825" y="2711700"/>
            <a:ext cx="4026375" cy="220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1"/>
          <p:cNvCxnSpPr>
            <a:endCxn id="185" idx="0"/>
          </p:cNvCxnSpPr>
          <p:nvPr/>
        </p:nvCxnSpPr>
        <p:spPr>
          <a:xfrm flipH="1">
            <a:off x="4558675" y="2912250"/>
            <a:ext cx="17700" cy="210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 b="0" l="0" r="7629" t="0"/>
          <a:stretch/>
        </p:blipFill>
        <p:spPr>
          <a:xfrm>
            <a:off x="3878588" y="1754200"/>
            <a:ext cx="1368575" cy="9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5">
            <a:alphaModFix/>
          </a:blip>
          <a:srcRect b="8686" l="11365" r="8704" t="5645"/>
          <a:stretch/>
        </p:blipFill>
        <p:spPr>
          <a:xfrm>
            <a:off x="4844650" y="2761738"/>
            <a:ext cx="4026375" cy="215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1"/>
          <p:cNvCxnSpPr/>
          <p:nvPr/>
        </p:nvCxnSpPr>
        <p:spPr>
          <a:xfrm flipH="1" rot="10800000">
            <a:off x="2214575" y="2321100"/>
            <a:ext cx="1524600" cy="390600"/>
          </a:xfrm>
          <a:prstGeom prst="bentConnector3">
            <a:avLst>
              <a:gd fmla="val -198" name="adj1"/>
            </a:avLst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9" name="Google Shape;189;p21"/>
          <p:cNvCxnSpPr/>
          <p:nvPr/>
        </p:nvCxnSpPr>
        <p:spPr>
          <a:xfrm rot="10800000">
            <a:off x="5315700" y="2561938"/>
            <a:ext cx="1613700" cy="199800"/>
          </a:xfrm>
          <a:prstGeom prst="bentConnector3">
            <a:avLst>
              <a:gd fmla="val -53" name="adj1"/>
            </a:avLst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